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>
        <p:scale>
          <a:sx n="107" d="100"/>
          <a:sy n="107" d="100"/>
        </p:scale>
        <p:origin x="82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B59C-A17C-4FE8-9457-9D7D017CB3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4DDD-9976-4B3C-98CE-FECA4C295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6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B59C-A17C-4FE8-9457-9D7D017CB3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4DDD-9976-4B3C-98CE-FECA4C295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8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B59C-A17C-4FE8-9457-9D7D017CB3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4DDD-9976-4B3C-98CE-FECA4C295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9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B59C-A17C-4FE8-9457-9D7D017CB3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4DDD-9976-4B3C-98CE-FECA4C295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75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B59C-A17C-4FE8-9457-9D7D017CB3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4DDD-9976-4B3C-98CE-FECA4C295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5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B59C-A17C-4FE8-9457-9D7D017CB3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4DDD-9976-4B3C-98CE-FECA4C295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8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B59C-A17C-4FE8-9457-9D7D017CB3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4DDD-9976-4B3C-98CE-FECA4C295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9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B59C-A17C-4FE8-9457-9D7D017CB3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4DDD-9976-4B3C-98CE-FECA4C295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4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B59C-A17C-4FE8-9457-9D7D017CB3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4DDD-9976-4B3C-98CE-FECA4C295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8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B59C-A17C-4FE8-9457-9D7D017CB3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4DDD-9976-4B3C-98CE-FECA4C295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4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B59C-A17C-4FE8-9457-9D7D017CB3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C4DDD-9976-4B3C-98CE-FECA4C295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7B59C-A17C-4FE8-9457-9D7D017CB3C4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C4DDD-9976-4B3C-98CE-FECA4C295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0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/>
              <a:t>LA GRAN CENA</a:t>
            </a:r>
            <a:endParaRPr lang="en-US" sz="72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77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020" y="117693"/>
            <a:ext cx="12122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err="1" smtClean="0">
                <a:solidFill>
                  <a:srgbClr val="800000"/>
                </a:solidFill>
                <a:latin typeface="Georgia" panose="02040502050405020303" pitchFamily="18" charset="0"/>
              </a:rPr>
              <a:t>Luk</a:t>
            </a:r>
            <a:r>
              <a:rPr lang="es-ES" sz="2400" b="1" dirty="0" smtClean="0">
                <a:solidFill>
                  <a:srgbClr val="800000"/>
                </a:solidFill>
                <a:latin typeface="Georgia" panose="02040502050405020303" pitchFamily="18" charset="0"/>
              </a:rPr>
              <a:t> 14:15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Oyendo esto uno de los que estaban sentados con él a la mesa, le dijo: Bienaventurado el que coma pan en el reino de Dios. </a:t>
            </a:r>
          </a:p>
          <a:p>
            <a:r>
              <a:rPr lang="es-ES" sz="2400" b="0" dirty="0" err="1" smtClean="0">
                <a:solidFill>
                  <a:srgbClr val="008080"/>
                </a:solidFill>
                <a:latin typeface="Georgia" panose="02040502050405020303" pitchFamily="18" charset="0"/>
              </a:rPr>
              <a:t>Luk</a:t>
            </a:r>
            <a:r>
              <a:rPr lang="es-ES" sz="2400" b="0" dirty="0" smtClean="0">
                <a:solidFill>
                  <a:srgbClr val="008080"/>
                </a:solidFill>
                <a:latin typeface="Georgia" panose="02040502050405020303" pitchFamily="18" charset="0"/>
              </a:rPr>
              <a:t> 14:16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Entonces Jesús le dijo: </a:t>
            </a:r>
            <a:r>
              <a:rPr lang="es-ES" sz="2400" b="0" dirty="0" smtClean="0">
                <a:solidFill>
                  <a:srgbClr val="FF0000"/>
                </a:solidFill>
                <a:latin typeface="Georgia" panose="02040502050405020303" pitchFamily="18" charset="0"/>
              </a:rPr>
              <a:t>Un hombre hizo una gran cena, y convidó a muchos.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es-ES" sz="2400" b="0" dirty="0" err="1" smtClean="0">
                <a:solidFill>
                  <a:srgbClr val="008080"/>
                </a:solidFill>
                <a:latin typeface="Georgia" panose="02040502050405020303" pitchFamily="18" charset="0"/>
              </a:rPr>
              <a:t>Luk</a:t>
            </a:r>
            <a:r>
              <a:rPr lang="es-ES" sz="2400" b="0" dirty="0" smtClean="0">
                <a:solidFill>
                  <a:srgbClr val="008080"/>
                </a:solidFill>
                <a:latin typeface="Georgia" panose="02040502050405020303" pitchFamily="18" charset="0"/>
              </a:rPr>
              <a:t> 14:17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</a:t>
            </a:r>
            <a:r>
              <a:rPr lang="es-ES" sz="2400" b="0" dirty="0" smtClean="0">
                <a:solidFill>
                  <a:srgbClr val="FF0000"/>
                </a:solidFill>
                <a:latin typeface="Georgia" panose="02040502050405020303" pitchFamily="18" charset="0"/>
              </a:rPr>
              <a:t>Y a la hora de la cena envió a su siervo a decir a los convidados: Venid, que ya todo está preparado.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es-ES" sz="2400" b="0" dirty="0" err="1" smtClean="0">
                <a:solidFill>
                  <a:srgbClr val="008080"/>
                </a:solidFill>
                <a:latin typeface="Georgia" panose="02040502050405020303" pitchFamily="18" charset="0"/>
              </a:rPr>
              <a:t>Luk</a:t>
            </a:r>
            <a:r>
              <a:rPr lang="es-ES" sz="2400" b="0" dirty="0" smtClean="0">
                <a:solidFill>
                  <a:srgbClr val="008080"/>
                </a:solidFill>
                <a:latin typeface="Georgia" panose="02040502050405020303" pitchFamily="18" charset="0"/>
              </a:rPr>
              <a:t> 14:18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</a:t>
            </a:r>
            <a:r>
              <a:rPr lang="es-ES" sz="2400" b="0" dirty="0" smtClean="0">
                <a:solidFill>
                  <a:srgbClr val="FF0000"/>
                </a:solidFill>
                <a:latin typeface="Georgia" panose="02040502050405020303" pitchFamily="18" charset="0"/>
              </a:rPr>
              <a:t>Y todos a una comenzaron a excusarse. El primero dijo: He comprado una hacienda, y necesito ir a verla; te ruego que me excuses.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es-ES" sz="2400" b="0" dirty="0" err="1" smtClean="0">
                <a:solidFill>
                  <a:srgbClr val="008080"/>
                </a:solidFill>
                <a:latin typeface="Georgia" panose="02040502050405020303" pitchFamily="18" charset="0"/>
              </a:rPr>
              <a:t>Luk</a:t>
            </a:r>
            <a:r>
              <a:rPr lang="es-ES" sz="2400" b="0" dirty="0" smtClean="0">
                <a:solidFill>
                  <a:srgbClr val="008080"/>
                </a:solidFill>
                <a:latin typeface="Georgia" panose="02040502050405020303" pitchFamily="18" charset="0"/>
              </a:rPr>
              <a:t> 14:19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</a:t>
            </a:r>
            <a:r>
              <a:rPr lang="es-ES" sz="2400" b="0" dirty="0" smtClean="0">
                <a:solidFill>
                  <a:srgbClr val="FF0000"/>
                </a:solidFill>
                <a:latin typeface="Georgia" panose="02040502050405020303" pitchFamily="18" charset="0"/>
              </a:rPr>
              <a:t>Otro dijo: He comprado cinco yuntas de bueyes, y voy a probarlos; te ruego que me excuses.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es-ES" sz="2400" b="0" dirty="0" err="1" smtClean="0">
                <a:solidFill>
                  <a:srgbClr val="008080"/>
                </a:solidFill>
                <a:latin typeface="Georgia" panose="02040502050405020303" pitchFamily="18" charset="0"/>
              </a:rPr>
              <a:t>Luk</a:t>
            </a:r>
            <a:r>
              <a:rPr lang="es-ES" sz="2400" b="0" dirty="0" smtClean="0">
                <a:solidFill>
                  <a:srgbClr val="008080"/>
                </a:solidFill>
                <a:latin typeface="Georgia" panose="02040502050405020303" pitchFamily="18" charset="0"/>
              </a:rPr>
              <a:t> 14:20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</a:t>
            </a:r>
            <a:r>
              <a:rPr lang="es-ES" sz="2400" b="0" dirty="0" smtClean="0">
                <a:solidFill>
                  <a:srgbClr val="FF0000"/>
                </a:solidFill>
                <a:latin typeface="Georgia" panose="02040502050405020303" pitchFamily="18" charset="0"/>
              </a:rPr>
              <a:t>Y otro dijo: Acabo de casarme, y por tanto no puedo ir.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es-ES" sz="2400" b="0" dirty="0" err="1" smtClean="0">
                <a:solidFill>
                  <a:srgbClr val="008080"/>
                </a:solidFill>
                <a:latin typeface="Georgia" panose="02040502050405020303" pitchFamily="18" charset="0"/>
              </a:rPr>
              <a:t>Luk</a:t>
            </a:r>
            <a:r>
              <a:rPr lang="es-ES" sz="2400" b="0" dirty="0" smtClean="0">
                <a:solidFill>
                  <a:srgbClr val="008080"/>
                </a:solidFill>
                <a:latin typeface="Georgia" panose="02040502050405020303" pitchFamily="18" charset="0"/>
              </a:rPr>
              <a:t> 14:21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</a:t>
            </a:r>
            <a:r>
              <a:rPr lang="es-ES" sz="2400" b="0" dirty="0" smtClean="0">
                <a:solidFill>
                  <a:srgbClr val="FF0000"/>
                </a:solidFill>
                <a:latin typeface="Georgia" panose="02040502050405020303" pitchFamily="18" charset="0"/>
              </a:rPr>
              <a:t>Vuelto el siervo, hizo saber estas cosas a su señor. Entonces enojado el padre de familia, dijo a su siervo: </a:t>
            </a:r>
            <a:r>
              <a:rPr lang="es-ES" sz="2400" b="0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Vé</a:t>
            </a:r>
            <a:r>
              <a:rPr lang="es-ES" sz="2400" b="0" dirty="0" smtClean="0">
                <a:solidFill>
                  <a:srgbClr val="FF0000"/>
                </a:solidFill>
                <a:latin typeface="Georgia" panose="02040502050405020303" pitchFamily="18" charset="0"/>
              </a:rPr>
              <a:t> pronto por las plazas y las calles de la ciudad, y trae acá a los pobres, los mancos, los cojos y los ciegos.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es-ES" sz="2400" b="0" dirty="0" err="1" smtClean="0">
                <a:solidFill>
                  <a:srgbClr val="008080"/>
                </a:solidFill>
                <a:latin typeface="Georgia" panose="02040502050405020303" pitchFamily="18" charset="0"/>
              </a:rPr>
              <a:t>Luk</a:t>
            </a:r>
            <a:r>
              <a:rPr lang="es-ES" sz="2400" b="0" dirty="0" smtClean="0">
                <a:solidFill>
                  <a:srgbClr val="008080"/>
                </a:solidFill>
                <a:latin typeface="Georgia" panose="02040502050405020303" pitchFamily="18" charset="0"/>
              </a:rPr>
              <a:t> 14:22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</a:t>
            </a:r>
            <a:r>
              <a:rPr lang="es-ES" sz="2400" b="0" dirty="0" smtClean="0">
                <a:solidFill>
                  <a:srgbClr val="FF0000"/>
                </a:solidFill>
                <a:latin typeface="Georgia" panose="02040502050405020303" pitchFamily="18" charset="0"/>
              </a:rPr>
              <a:t>Y dijo el siervo: Señor, se ha hecho como mandaste, y aún hay lugar.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es-ES" sz="2400" b="0" dirty="0" err="1" smtClean="0">
                <a:solidFill>
                  <a:srgbClr val="008080"/>
                </a:solidFill>
                <a:latin typeface="Georgia" panose="02040502050405020303" pitchFamily="18" charset="0"/>
              </a:rPr>
              <a:t>Luk</a:t>
            </a:r>
            <a:r>
              <a:rPr lang="es-ES" sz="2400" b="0" dirty="0" smtClean="0">
                <a:solidFill>
                  <a:srgbClr val="008080"/>
                </a:solidFill>
                <a:latin typeface="Georgia" panose="02040502050405020303" pitchFamily="18" charset="0"/>
              </a:rPr>
              <a:t> 14:23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</a:t>
            </a:r>
            <a:r>
              <a:rPr lang="es-ES" sz="2400" b="0" dirty="0" smtClean="0">
                <a:solidFill>
                  <a:srgbClr val="FF0000"/>
                </a:solidFill>
                <a:latin typeface="Georgia" panose="02040502050405020303" pitchFamily="18" charset="0"/>
              </a:rPr>
              <a:t>Dijo el señor al siervo: </a:t>
            </a:r>
            <a:r>
              <a:rPr lang="es-ES" sz="2400" b="0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Vé</a:t>
            </a:r>
            <a:r>
              <a:rPr lang="es-ES" sz="2400" b="0" dirty="0" smtClean="0">
                <a:solidFill>
                  <a:srgbClr val="FF0000"/>
                </a:solidFill>
                <a:latin typeface="Georgia" panose="02040502050405020303" pitchFamily="18" charset="0"/>
              </a:rPr>
              <a:t> por los caminos y por los vallados, y fuérzalos a entrar, para que se llene mi casa.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es-ES" sz="2400" b="0" dirty="0" err="1" smtClean="0">
                <a:solidFill>
                  <a:srgbClr val="008080"/>
                </a:solidFill>
                <a:latin typeface="Georgia" panose="02040502050405020303" pitchFamily="18" charset="0"/>
              </a:rPr>
              <a:t>Luk</a:t>
            </a:r>
            <a:r>
              <a:rPr lang="es-ES" sz="2400" b="0" dirty="0" smtClean="0">
                <a:solidFill>
                  <a:srgbClr val="008080"/>
                </a:solidFill>
                <a:latin typeface="Georgia" panose="02040502050405020303" pitchFamily="18" charset="0"/>
              </a:rPr>
              <a:t> 14:24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</a:t>
            </a:r>
            <a:r>
              <a:rPr lang="es-ES" sz="2400" b="0" dirty="0" smtClean="0">
                <a:solidFill>
                  <a:srgbClr val="FF0000"/>
                </a:solidFill>
                <a:latin typeface="Georgia" panose="02040502050405020303" pitchFamily="18" charset="0"/>
              </a:rPr>
              <a:t>Porque os digo que ninguno de aquellos hombres que fueron convidados, gustará mi cena.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930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25" y="104299"/>
            <a:ext cx="119229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err="1" smtClean="0">
                <a:solidFill>
                  <a:srgbClr val="800000"/>
                </a:solidFill>
                <a:latin typeface="Georgia" panose="02040502050405020303" pitchFamily="18" charset="0"/>
              </a:rPr>
              <a:t>Luk</a:t>
            </a:r>
            <a:r>
              <a:rPr lang="es-ES" sz="2400" b="1" dirty="0" smtClean="0">
                <a:solidFill>
                  <a:srgbClr val="800000"/>
                </a:solidFill>
                <a:latin typeface="Georgia" panose="02040502050405020303" pitchFamily="18" charset="0"/>
              </a:rPr>
              <a:t> 14:15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Oyendo esto uno de los que estaban sentados con él a la mesa, le dijo: Bienaventurado el que coma pan en el reino de Dios. </a:t>
            </a:r>
          </a:p>
          <a:p>
            <a:r>
              <a:rPr lang="es-ES" sz="2400" b="0" dirty="0" err="1" smtClean="0">
                <a:solidFill>
                  <a:srgbClr val="008080"/>
                </a:solidFill>
                <a:latin typeface="Georgia" panose="02040502050405020303" pitchFamily="18" charset="0"/>
              </a:rPr>
              <a:t>Luk</a:t>
            </a:r>
            <a:r>
              <a:rPr lang="es-ES" sz="2400" b="0" dirty="0" smtClean="0">
                <a:solidFill>
                  <a:srgbClr val="008080"/>
                </a:solidFill>
                <a:latin typeface="Georgia" panose="02040502050405020303" pitchFamily="18" charset="0"/>
              </a:rPr>
              <a:t> 14:16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Entonces Jesús le dijo: </a:t>
            </a:r>
            <a:r>
              <a:rPr lang="es-ES" sz="2400" b="0" dirty="0" smtClean="0">
                <a:solidFill>
                  <a:srgbClr val="FF0000"/>
                </a:solidFill>
                <a:latin typeface="Georgia" panose="02040502050405020303" pitchFamily="18" charset="0"/>
              </a:rPr>
              <a:t>Un hombre hizo una gran cena, y convidó a muchos.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8763" y="1525459"/>
            <a:ext cx="101012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-1)BIENAVENTURADO EL QUE COMA PAN EN EL REINO DE DIOS</a:t>
            </a:r>
          </a:p>
          <a:p>
            <a:r>
              <a:rPr lang="en-US" dirty="0"/>
              <a:t> </a:t>
            </a:r>
            <a:r>
              <a:rPr lang="en-US" dirty="0" smtClean="0"/>
              <a:t>         A)MUCHOS SON INVITADOS(CONVINADOS</a:t>
            </a:r>
          </a:p>
          <a:p>
            <a:r>
              <a:rPr lang="en-US" dirty="0"/>
              <a:t> </a:t>
            </a:r>
            <a:r>
              <a:rPr lang="en-US" dirty="0" smtClean="0"/>
              <a:t>         B)MUCHOS, MAS NO TODOS SON INVITADOS (MATEO 22:14)</a:t>
            </a:r>
          </a:p>
        </p:txBody>
      </p:sp>
      <p:sp>
        <p:nvSpPr>
          <p:cNvPr id="4" name="Rectangle 3"/>
          <p:cNvSpPr/>
          <p:nvPr/>
        </p:nvSpPr>
        <p:spPr>
          <a:xfrm>
            <a:off x="142875" y="3105835"/>
            <a:ext cx="118157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err="1" smtClean="0">
                <a:solidFill>
                  <a:srgbClr val="008080"/>
                </a:solidFill>
                <a:latin typeface="Georgia" panose="02040502050405020303" pitchFamily="18" charset="0"/>
              </a:rPr>
              <a:t>Luk</a:t>
            </a:r>
            <a:r>
              <a:rPr lang="es-ES" sz="2400" dirty="0" smtClean="0">
                <a:solidFill>
                  <a:srgbClr val="008080"/>
                </a:solidFill>
                <a:latin typeface="Georgia" panose="02040502050405020303" pitchFamily="18" charset="0"/>
              </a:rPr>
              <a:t> 14:17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</a:t>
            </a:r>
            <a:r>
              <a:rPr lang="es-E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Y a la hora de la cena envió a su siervo a decir a los convidados: Venid, que ya todo está preparado.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28763" y="4157663"/>
            <a:ext cx="73366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2)ENVIO A SU SIERVO</a:t>
            </a:r>
          </a:p>
          <a:p>
            <a:r>
              <a:rPr lang="en-US" dirty="0"/>
              <a:t> </a:t>
            </a:r>
            <a:r>
              <a:rPr lang="en-US" dirty="0" smtClean="0"/>
              <a:t>         A)MANDAMIENTO IR A EVANGELIZAR(MARCOS 16:15)</a:t>
            </a:r>
          </a:p>
          <a:p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somos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siervos</a:t>
            </a:r>
            <a:r>
              <a:rPr lang="en-US" dirty="0" smtClean="0"/>
              <a:t> que </a:t>
            </a:r>
            <a:r>
              <a:rPr lang="en-US" dirty="0" err="1" smtClean="0"/>
              <a:t>fuimos</a:t>
            </a:r>
            <a:r>
              <a:rPr lang="en-US" dirty="0" smtClean="0"/>
              <a:t> </a:t>
            </a:r>
            <a:r>
              <a:rPr lang="en-US" dirty="0" err="1" smtClean="0"/>
              <a:t>enviados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B)TENEMOS QUE LLEGAR A LOS INVITADOS </a:t>
            </a:r>
          </a:p>
          <a:p>
            <a:r>
              <a:rPr lang="en-US" dirty="0"/>
              <a:t> </a:t>
            </a:r>
            <a:r>
              <a:rPr lang="en-US" dirty="0" smtClean="0"/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50229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46159" y="2555823"/>
            <a:ext cx="80871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3)LAS EXCUSAS</a:t>
            </a:r>
          </a:p>
          <a:p>
            <a:r>
              <a:rPr lang="en-US" dirty="0" smtClean="0"/>
              <a:t>             A)PODEMOS VER LAS 3 ESCUSAS MAS FUERTES POR LAS CUALES RECHAZAN LOS CAMINOS DE DIOS: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A1)RIQUEZAS, BIENES, PROPIEDADES, COSAS MATERIALES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A2)TRABAJO, OFICIOS, NEGOSIOS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A3)ESPOSA, FAMILIA, (hay </a:t>
            </a:r>
            <a:r>
              <a:rPr lang="en-US" dirty="0" err="1" smtClean="0"/>
              <a:t>algo</a:t>
            </a:r>
            <a:r>
              <a:rPr lang="en-US" dirty="0" smtClean="0"/>
              <a:t> que </a:t>
            </a:r>
            <a:r>
              <a:rPr lang="en-US" dirty="0" err="1" smtClean="0"/>
              <a:t>notar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LUCAS 14:20 el </a:t>
            </a:r>
            <a:r>
              <a:rPr lang="en-US" dirty="0" err="1" smtClean="0"/>
              <a:t>resien</a:t>
            </a:r>
            <a:r>
              <a:rPr lang="en-US" dirty="0" smtClean="0"/>
              <a:t> </a:t>
            </a:r>
            <a:r>
              <a:rPr lang="en-US" dirty="0" err="1" smtClean="0"/>
              <a:t>casado</a:t>
            </a:r>
            <a:r>
              <a:rPr lang="en-US" dirty="0" smtClean="0"/>
              <a:t> no se </a:t>
            </a:r>
            <a:r>
              <a:rPr lang="en-US" dirty="0" err="1" smtClean="0"/>
              <a:t>excusa</a:t>
            </a:r>
            <a:r>
              <a:rPr lang="en-US" dirty="0" smtClean="0"/>
              <a:t> </a:t>
            </a:r>
            <a:r>
              <a:rPr lang="en-US" dirty="0" err="1" smtClean="0"/>
              <a:t>nomas</a:t>
            </a:r>
            <a:r>
              <a:rPr lang="en-US" dirty="0" smtClean="0"/>
              <a:t> </a:t>
            </a:r>
            <a:r>
              <a:rPr lang="en-US" dirty="0" err="1" smtClean="0"/>
              <a:t>dijo</a:t>
            </a:r>
            <a:r>
              <a:rPr lang="en-US" dirty="0" smtClean="0"/>
              <a:t>: POR TANTO NO PUEDO IR </a:t>
            </a:r>
            <a:r>
              <a:rPr lang="en-US" dirty="0" err="1" smtClean="0"/>
              <a:t>por</a:t>
            </a:r>
            <a:r>
              <a:rPr lang="en-US" dirty="0"/>
              <a:t> </a:t>
            </a:r>
            <a:r>
              <a:rPr lang="en-US" dirty="0" smtClean="0"/>
              <a:t>que?</a:t>
            </a:r>
          </a:p>
          <a:p>
            <a:r>
              <a:rPr lang="en-US" dirty="0" smtClean="0"/>
              <a:t>4)INVITADOS </a:t>
            </a:r>
            <a:r>
              <a:rPr lang="en-US" dirty="0" err="1" smtClean="0"/>
              <a:t>podemos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que son parte de la </a:t>
            </a:r>
            <a:r>
              <a:rPr lang="en-US" dirty="0" err="1" smtClean="0"/>
              <a:t>iglesia</a:t>
            </a:r>
            <a:r>
              <a:rPr lang="en-US" dirty="0" smtClean="0"/>
              <a:t> que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conosen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propositos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aun</a:t>
            </a:r>
            <a:r>
              <a:rPr lang="en-US" dirty="0" smtClean="0"/>
              <a:t> </a:t>
            </a:r>
            <a:r>
              <a:rPr lang="en-US" dirty="0" err="1" smtClean="0"/>
              <a:t>asi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excusanos</a:t>
            </a:r>
            <a:r>
              <a:rPr lang="en-US" dirty="0" smtClean="0"/>
              <a:t> (pueblo </a:t>
            </a:r>
            <a:r>
              <a:rPr lang="en-US" smtClean="0"/>
              <a:t>de Dios)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67259" y="367181"/>
            <a:ext cx="11887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err="1" smtClean="0">
                <a:solidFill>
                  <a:srgbClr val="008080"/>
                </a:solidFill>
                <a:latin typeface="Georgia" panose="02040502050405020303" pitchFamily="18" charset="0"/>
              </a:rPr>
              <a:t>Luk</a:t>
            </a:r>
            <a:r>
              <a:rPr lang="es-ES" sz="2400" dirty="0" smtClean="0">
                <a:solidFill>
                  <a:srgbClr val="008080"/>
                </a:solidFill>
                <a:latin typeface="Georgia" panose="02040502050405020303" pitchFamily="18" charset="0"/>
              </a:rPr>
              <a:t> 14:18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</a:t>
            </a:r>
            <a:r>
              <a:rPr lang="es-E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Y todos a una comenzaron a excusarse. El primero dijo: He comprado una hacienda, y necesito ir a verla; te ruego que me excuses.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es-ES" sz="2400" dirty="0" err="1" smtClean="0">
                <a:solidFill>
                  <a:srgbClr val="008080"/>
                </a:solidFill>
                <a:latin typeface="Georgia" panose="02040502050405020303" pitchFamily="18" charset="0"/>
              </a:rPr>
              <a:t>Luk</a:t>
            </a:r>
            <a:r>
              <a:rPr lang="es-ES" sz="2400" dirty="0" smtClean="0">
                <a:solidFill>
                  <a:srgbClr val="008080"/>
                </a:solidFill>
                <a:latin typeface="Georgia" panose="02040502050405020303" pitchFamily="18" charset="0"/>
              </a:rPr>
              <a:t> 14:19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</a:t>
            </a:r>
            <a:r>
              <a:rPr lang="es-E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Otro dijo: He comprado cinco yuntas de bueyes, y voy a probarlos; te ruego que me excuses.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es-ES" sz="2400" dirty="0" err="1" smtClean="0">
                <a:solidFill>
                  <a:srgbClr val="008080"/>
                </a:solidFill>
                <a:latin typeface="Georgia" panose="02040502050405020303" pitchFamily="18" charset="0"/>
              </a:rPr>
              <a:t>Luk</a:t>
            </a:r>
            <a:r>
              <a:rPr lang="es-ES" sz="2400" dirty="0" smtClean="0">
                <a:solidFill>
                  <a:srgbClr val="008080"/>
                </a:solidFill>
                <a:latin typeface="Georgia" panose="02040502050405020303" pitchFamily="18" charset="0"/>
              </a:rPr>
              <a:t> 14:20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</a:t>
            </a:r>
            <a:r>
              <a:rPr lang="es-E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Y otro dijo: Acabo de casarme, y por tanto no puedo ir.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6602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037" y="285661"/>
            <a:ext cx="116800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err="1" smtClean="0">
                <a:solidFill>
                  <a:srgbClr val="008080"/>
                </a:solidFill>
                <a:latin typeface="Georgia" panose="02040502050405020303" pitchFamily="18" charset="0"/>
              </a:rPr>
              <a:t>Luk</a:t>
            </a:r>
            <a:r>
              <a:rPr lang="es-ES" sz="2400" dirty="0" smtClean="0">
                <a:solidFill>
                  <a:srgbClr val="008080"/>
                </a:solidFill>
                <a:latin typeface="Georgia" panose="02040502050405020303" pitchFamily="18" charset="0"/>
              </a:rPr>
              <a:t> 14:21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</a:t>
            </a:r>
            <a:r>
              <a:rPr lang="es-E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Vuelto el siervo, hizo saber estas cosas a su señor. Entonces enojado el padre de familia, dijo a su siervo: </a:t>
            </a:r>
            <a:r>
              <a:rPr lang="es-ES" sz="2400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Vé</a:t>
            </a:r>
            <a:r>
              <a:rPr lang="es-E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 pronto por las plazas y las calles de la ciudad, y trae acá a los pobres, los mancos, los cojos y los ciegos.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4531" y="1714500"/>
            <a:ext cx="712946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5)VE PRONTO POR LAS PLAZAS Y LAS CALLES</a:t>
            </a:r>
          </a:p>
          <a:p>
            <a:r>
              <a:rPr lang="en-US" dirty="0"/>
              <a:t> </a:t>
            </a:r>
            <a:r>
              <a:rPr lang="en-US" dirty="0" smtClean="0"/>
              <a:t>        A)LLEVAR EL MENSAJE DE SALVACION A TODAS PARTES</a:t>
            </a:r>
          </a:p>
          <a:p>
            <a:r>
              <a:rPr lang="en-US" dirty="0" smtClean="0"/>
              <a:t>Nos </a:t>
            </a:r>
            <a:r>
              <a:rPr lang="en-US" dirty="0" err="1" smtClean="0"/>
              <a:t>muestra</a:t>
            </a:r>
            <a:r>
              <a:rPr lang="en-US" dirty="0" smtClean="0"/>
              <a:t> que </a:t>
            </a:r>
            <a:r>
              <a:rPr lang="en-US" dirty="0" err="1" smtClean="0"/>
              <a:t>llevar</a:t>
            </a:r>
            <a:r>
              <a:rPr lang="en-US" dirty="0" smtClean="0"/>
              <a:t> la palabra no sera </a:t>
            </a:r>
            <a:r>
              <a:rPr lang="en-US" dirty="0" err="1" smtClean="0"/>
              <a:t>facil</a:t>
            </a:r>
            <a:r>
              <a:rPr lang="en-US" dirty="0" smtClean="0"/>
              <a:t> </a:t>
            </a:r>
            <a:r>
              <a:rPr lang="en-US" dirty="0" err="1" smtClean="0"/>
              <a:t>poreque</a:t>
            </a:r>
            <a:r>
              <a:rPr lang="en-US" dirty="0" smtClean="0"/>
              <a:t> </a:t>
            </a:r>
            <a:r>
              <a:rPr lang="en-US" dirty="0" err="1" smtClean="0"/>
              <a:t>habran</a:t>
            </a:r>
            <a:r>
              <a:rPr lang="en-US" dirty="0"/>
              <a:t>: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-POBRES(</a:t>
            </a:r>
            <a:r>
              <a:rPr lang="en-US" dirty="0" err="1" smtClean="0"/>
              <a:t>espirituales</a:t>
            </a:r>
            <a:r>
              <a:rPr lang="en-US" dirty="0" smtClean="0"/>
              <a:t>) no </a:t>
            </a:r>
            <a:r>
              <a:rPr lang="en-US" dirty="0" err="1" smtClean="0"/>
              <a:t>querran</a:t>
            </a:r>
            <a:r>
              <a:rPr lang="en-US" dirty="0" smtClean="0"/>
              <a:t> saver nada de lo </a:t>
            </a:r>
            <a:r>
              <a:rPr lang="en-US" dirty="0" err="1" smtClean="0"/>
              <a:t>espiritual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                   -MANCOS(</a:t>
            </a:r>
            <a:r>
              <a:rPr lang="en-US" dirty="0" err="1" smtClean="0"/>
              <a:t>espirituales</a:t>
            </a:r>
            <a:r>
              <a:rPr lang="en-US" dirty="0" smtClean="0"/>
              <a:t>) no </a:t>
            </a:r>
            <a:r>
              <a:rPr lang="en-US" dirty="0" err="1" smtClean="0"/>
              <a:t>querran</a:t>
            </a:r>
            <a:r>
              <a:rPr lang="en-US" dirty="0" smtClean="0"/>
              <a:t> levanter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manos</a:t>
            </a:r>
            <a:r>
              <a:rPr lang="en-US" dirty="0" smtClean="0"/>
              <a:t> para </a:t>
            </a:r>
            <a:r>
              <a:rPr lang="en-US" dirty="0" err="1" smtClean="0"/>
              <a:t>alabar</a:t>
            </a:r>
            <a:r>
              <a:rPr lang="en-US" dirty="0" smtClean="0"/>
              <a:t> al Senor </a:t>
            </a:r>
          </a:p>
          <a:p>
            <a:endParaRPr lang="en-US" dirty="0"/>
          </a:p>
          <a:p>
            <a:r>
              <a:rPr lang="en-US" dirty="0" smtClean="0"/>
              <a:t>                   -COJOS(</a:t>
            </a:r>
            <a:r>
              <a:rPr lang="en-US" dirty="0" err="1" smtClean="0"/>
              <a:t>espirituales</a:t>
            </a:r>
            <a:r>
              <a:rPr lang="en-US" dirty="0" smtClean="0"/>
              <a:t>) no </a:t>
            </a:r>
            <a:r>
              <a:rPr lang="en-US" dirty="0" err="1" smtClean="0"/>
              <a:t>querran</a:t>
            </a:r>
            <a:r>
              <a:rPr lang="en-US" dirty="0" smtClean="0"/>
              <a:t> </a:t>
            </a:r>
            <a:r>
              <a:rPr lang="en-US" dirty="0" err="1" smtClean="0"/>
              <a:t>caminar</a:t>
            </a:r>
            <a:r>
              <a:rPr lang="en-US" dirty="0" smtClean="0"/>
              <a:t> </a:t>
            </a:r>
            <a:r>
              <a:rPr lang="en-US" dirty="0" err="1" smtClean="0"/>
              <a:t>alos</a:t>
            </a:r>
            <a:r>
              <a:rPr lang="en-US" dirty="0" smtClean="0"/>
              <a:t> </a:t>
            </a:r>
            <a:r>
              <a:rPr lang="en-US" dirty="0" err="1" smtClean="0"/>
              <a:t>caminos</a:t>
            </a:r>
            <a:r>
              <a:rPr lang="en-US" dirty="0" smtClean="0"/>
              <a:t> de Dios </a:t>
            </a:r>
          </a:p>
          <a:p>
            <a:endParaRPr lang="en-US" dirty="0"/>
          </a:p>
          <a:p>
            <a:r>
              <a:rPr lang="en-US" dirty="0" smtClean="0"/>
              <a:t>                   -CIEGOS(</a:t>
            </a:r>
            <a:r>
              <a:rPr lang="en-US" dirty="0" err="1" smtClean="0"/>
              <a:t>espirituales</a:t>
            </a:r>
            <a:r>
              <a:rPr lang="en-US" dirty="0" smtClean="0"/>
              <a:t>)no </a:t>
            </a:r>
            <a:r>
              <a:rPr lang="en-US" dirty="0" err="1" smtClean="0"/>
              <a:t>querran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la luz la </a:t>
            </a:r>
            <a:r>
              <a:rPr lang="en-US" dirty="0" err="1" smtClean="0"/>
              <a:t>verdad</a:t>
            </a:r>
            <a:r>
              <a:rPr lang="en-US" dirty="0" smtClean="0"/>
              <a:t> se </a:t>
            </a:r>
            <a:r>
              <a:rPr lang="en-US" dirty="0" err="1" smtClean="0"/>
              <a:t>cerraran</a:t>
            </a:r>
            <a:r>
              <a:rPr lang="en-US" dirty="0" smtClean="0"/>
              <a:t> a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creencias</a:t>
            </a:r>
            <a:r>
              <a:rPr lang="en-US" dirty="0" smtClean="0"/>
              <a:t> y no </a:t>
            </a:r>
            <a:r>
              <a:rPr lang="en-US" dirty="0" err="1" smtClean="0"/>
              <a:t>querran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806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676" y="284054"/>
            <a:ext cx="117443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err="1" smtClean="0">
                <a:solidFill>
                  <a:srgbClr val="800000"/>
                </a:solidFill>
                <a:latin typeface="Georgia" panose="02040502050405020303" pitchFamily="18" charset="0"/>
              </a:rPr>
              <a:t>Luk</a:t>
            </a:r>
            <a:r>
              <a:rPr lang="es-ES" sz="2400" b="1" dirty="0" smtClean="0">
                <a:solidFill>
                  <a:srgbClr val="800000"/>
                </a:solidFill>
                <a:latin typeface="Georgia" panose="02040502050405020303" pitchFamily="18" charset="0"/>
              </a:rPr>
              <a:t> 14:22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</a:t>
            </a:r>
            <a:r>
              <a:rPr lang="es-ES" sz="2400" b="0" dirty="0" smtClean="0">
                <a:solidFill>
                  <a:srgbClr val="FF0000"/>
                </a:solidFill>
                <a:latin typeface="Georgia" panose="02040502050405020303" pitchFamily="18" charset="0"/>
              </a:rPr>
              <a:t>Y dijo el siervo: Señor, se ha hecho como mandaste, y aún hay lugar.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400300" y="1100138"/>
            <a:ext cx="6336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6)AUN HAY LUGAR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Y NO BASTA DAR EL MENSAJE Y DESIR:!!! !! YA LE DIJE Y SI QUIERE BIEN SI NO BIEN YO YA CUMPLI!!!!!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2102941"/>
            <a:ext cx="118919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err="1" smtClean="0">
                <a:solidFill>
                  <a:srgbClr val="008080"/>
                </a:solidFill>
                <a:latin typeface="Georgia" panose="02040502050405020303" pitchFamily="18" charset="0"/>
              </a:rPr>
              <a:t>Luk</a:t>
            </a:r>
            <a:r>
              <a:rPr lang="es-ES" sz="2400" dirty="0" smtClean="0">
                <a:solidFill>
                  <a:srgbClr val="008080"/>
                </a:solidFill>
                <a:latin typeface="Georgia" panose="02040502050405020303" pitchFamily="18" charset="0"/>
              </a:rPr>
              <a:t> 14:23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</a:t>
            </a:r>
            <a:r>
              <a:rPr lang="es-E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Dijo el señor al siervo: </a:t>
            </a:r>
            <a:r>
              <a:rPr lang="es-ES" sz="2400" dirty="0" err="1" smtClean="0">
                <a:solidFill>
                  <a:srgbClr val="FF0000"/>
                </a:solidFill>
                <a:latin typeface="Georgia" panose="02040502050405020303" pitchFamily="18" charset="0"/>
              </a:rPr>
              <a:t>Vé</a:t>
            </a:r>
            <a:r>
              <a:rPr lang="es-ES" sz="2400" dirty="0" smtClean="0">
                <a:solidFill>
                  <a:srgbClr val="FF0000"/>
                </a:solidFill>
                <a:latin typeface="Georgia" panose="02040502050405020303" pitchFamily="18" charset="0"/>
              </a:rPr>
              <a:t> por los caminos y por los vallados</a:t>
            </a:r>
            <a:r>
              <a:rPr lang="es-ES" sz="2400" b="1" u="sng" dirty="0" smtClean="0">
                <a:solidFill>
                  <a:srgbClr val="FF0000"/>
                </a:solidFill>
                <a:latin typeface="Georgia" panose="02040502050405020303" pitchFamily="18" charset="0"/>
              </a:rPr>
              <a:t>, y fuérzalos a entrar, para que se llene mi casa.</a:t>
            </a:r>
            <a:r>
              <a:rPr lang="es-ES" sz="2400" b="1" u="sng" dirty="0">
                <a:solidFill>
                  <a:prstClr val="black"/>
                </a:solidFill>
                <a:latin typeface="Georgia" panose="02040502050405020303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50306" y="3250406"/>
            <a:ext cx="6529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 QUIERE QUE SE LLENE SU CASA   </a:t>
            </a:r>
            <a:r>
              <a:rPr lang="en-US" dirty="0" err="1" smtClean="0"/>
              <a:t>cual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casa ?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23838" y="3767435"/>
            <a:ext cx="116681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err="1" smtClean="0">
                <a:solidFill>
                  <a:srgbClr val="800000"/>
                </a:solidFill>
                <a:latin typeface="Georgia" panose="02040502050405020303" pitchFamily="18" charset="0"/>
              </a:rPr>
              <a:t>Luk</a:t>
            </a:r>
            <a:r>
              <a:rPr lang="es-ES" sz="2400" b="1" dirty="0" smtClean="0">
                <a:solidFill>
                  <a:srgbClr val="800000"/>
                </a:solidFill>
                <a:latin typeface="Georgia" panose="02040502050405020303" pitchFamily="18" charset="0"/>
              </a:rPr>
              <a:t> 14:23</a:t>
            </a:r>
            <a:r>
              <a:rPr lang="es-ES" sz="2400" dirty="0">
                <a:solidFill>
                  <a:prstClr val="black"/>
                </a:solidFill>
                <a:latin typeface="Georgia" panose="02040502050405020303" pitchFamily="18" charset="0"/>
              </a:rPr>
              <a:t>  El amo dijo al esclavo: 'Ve a los caminos de los campos y a los muros de la ciudad, </a:t>
            </a:r>
            <a:r>
              <a:rPr lang="es-ES" sz="2400" b="1" u="sng" dirty="0">
                <a:solidFill>
                  <a:prstClr val="black"/>
                </a:solidFill>
                <a:latin typeface="Georgia" panose="02040502050405020303" pitchFamily="18" charset="0"/>
              </a:rPr>
              <a:t>e insistentemente convence a la gente que venga, para que mi casa esté llena. </a:t>
            </a:r>
            <a:r>
              <a:rPr lang="es-ES" sz="2400" b="1" u="sng" dirty="0" smtClean="0">
                <a:solidFill>
                  <a:prstClr val="black"/>
                </a:solidFill>
                <a:latin typeface="Georgia" panose="02040502050405020303" pitchFamily="18" charset="0"/>
              </a:rPr>
              <a:t>(KADOSH)</a:t>
            </a:r>
            <a:endParaRPr lang="es-ES" sz="2400" b="1" u="sng" dirty="0">
              <a:solidFill>
                <a:prstClr val="black"/>
              </a:solidFill>
              <a:latin typeface="Georgia" panose="0204050205040502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0319" y="5293519"/>
            <a:ext cx="4993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7)TENEMOS QUE INSISTIR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786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0156" y="1871663"/>
            <a:ext cx="94869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TENEMOS QUE INSISTIR TRATAR LO MEJOR EN NUESTRAS FUERSAS NATURALES Y DIOS PONDRA LO SOBRE NATURAL PORQUE COMO EMOS VISTO TENEMOS QUE EVANGELIZAR A POBRES, MANCOS, COJOS, CIEGOS,  PORQUE EL PADRE QUIERE QUE SU CASA SEA LLENADA Y PARA ESO MANDA A SU SIERVOS PARA QUE SU CASA SEA LLENA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336131" y="492918"/>
            <a:ext cx="4421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/>
              <a:t>CONCLUSION</a:t>
            </a:r>
            <a:endParaRPr lang="en-US" sz="4800" b="1" u="sng" dirty="0"/>
          </a:p>
        </p:txBody>
      </p:sp>
    </p:spTree>
    <p:extLst>
      <p:ext uri="{BB962C8B-B14F-4D97-AF65-F5344CB8AC3E}">
        <p14:creationId xmlns:p14="http://schemas.microsoft.com/office/powerpoint/2010/main" val="1558056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886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Office Theme</vt:lpstr>
      <vt:lpstr>LA GRAN CENA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tunez</dc:creator>
  <cp:lastModifiedBy>luis tunez</cp:lastModifiedBy>
  <cp:revision>11</cp:revision>
  <dcterms:created xsi:type="dcterms:W3CDTF">2015-11-19T23:02:52Z</dcterms:created>
  <dcterms:modified xsi:type="dcterms:W3CDTF">2015-11-20T00:43:51Z</dcterms:modified>
</cp:coreProperties>
</file>